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6" r:id="rId2"/>
    <p:sldId id="531" r:id="rId3"/>
    <p:sldId id="386" r:id="rId4"/>
    <p:sldId id="426" r:id="rId5"/>
    <p:sldId id="259" r:id="rId6"/>
    <p:sldId id="407" r:id="rId7"/>
    <p:sldId id="421" r:id="rId8"/>
    <p:sldId id="532" r:id="rId9"/>
    <p:sldId id="408" r:id="rId10"/>
    <p:sldId id="406" r:id="rId11"/>
    <p:sldId id="427" r:id="rId12"/>
    <p:sldId id="428" r:id="rId13"/>
    <p:sldId id="422" r:id="rId14"/>
    <p:sldId id="423" r:id="rId15"/>
    <p:sldId id="490" r:id="rId16"/>
    <p:sldId id="541" r:id="rId17"/>
    <p:sldId id="542" r:id="rId18"/>
    <p:sldId id="573" r:id="rId19"/>
    <p:sldId id="543" r:id="rId20"/>
    <p:sldId id="544" r:id="rId21"/>
    <p:sldId id="554" r:id="rId22"/>
    <p:sldId id="565" r:id="rId23"/>
    <p:sldId id="557" r:id="rId24"/>
    <p:sldId id="564" r:id="rId25"/>
    <p:sldId id="555" r:id="rId26"/>
    <p:sldId id="566" r:id="rId27"/>
    <p:sldId id="533" r:id="rId28"/>
    <p:sldId id="576" r:id="rId29"/>
    <p:sldId id="509" r:id="rId30"/>
    <p:sldId id="556" r:id="rId31"/>
    <p:sldId id="489" r:id="rId32"/>
    <p:sldId id="536" r:id="rId33"/>
    <p:sldId id="527" r:id="rId34"/>
    <p:sldId id="538" r:id="rId35"/>
    <p:sldId id="482" r:id="rId36"/>
    <p:sldId id="487" r:id="rId37"/>
    <p:sldId id="539" r:id="rId38"/>
    <p:sldId id="575" r:id="rId39"/>
    <p:sldId id="540" r:id="rId40"/>
    <p:sldId id="484" r:id="rId41"/>
    <p:sldId id="512" r:id="rId42"/>
    <p:sldId id="511" r:id="rId43"/>
    <p:sldId id="572" r:id="rId44"/>
    <p:sldId id="558" r:id="rId45"/>
    <p:sldId id="559" r:id="rId46"/>
    <p:sldId id="560" r:id="rId47"/>
    <p:sldId id="561" r:id="rId48"/>
    <p:sldId id="562" r:id="rId49"/>
    <p:sldId id="563" r:id="rId50"/>
    <p:sldId id="545" r:id="rId51"/>
    <p:sldId id="483" r:id="rId52"/>
    <p:sldId id="523" r:id="rId53"/>
    <p:sldId id="513" r:id="rId54"/>
    <p:sldId id="546" r:id="rId55"/>
    <p:sldId id="547" r:id="rId56"/>
    <p:sldId id="548" r:id="rId57"/>
    <p:sldId id="549" r:id="rId58"/>
    <p:sldId id="550" r:id="rId59"/>
    <p:sldId id="551" r:id="rId60"/>
    <p:sldId id="552" r:id="rId61"/>
    <p:sldId id="553" r:id="rId62"/>
    <p:sldId id="568" r:id="rId63"/>
    <p:sldId id="525" r:id="rId64"/>
    <p:sldId id="524" r:id="rId65"/>
    <p:sldId id="574" r:id="rId66"/>
    <p:sldId id="439" r:id="rId67"/>
    <p:sldId id="445" r:id="rId68"/>
    <p:sldId id="534" r:id="rId69"/>
    <p:sldId id="569" r:id="rId70"/>
    <p:sldId id="504" r:id="rId71"/>
    <p:sldId id="508" r:id="rId72"/>
    <p:sldId id="570" r:id="rId73"/>
    <p:sldId id="505" r:id="rId74"/>
    <p:sldId id="571" r:id="rId75"/>
    <p:sldId id="506" r:id="rId76"/>
    <p:sldId id="507" r:id="rId77"/>
    <p:sldId id="418" r:id="rId7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79080" autoAdjust="0"/>
  </p:normalViewPr>
  <p:slideViewPr>
    <p:cSldViewPr>
      <p:cViewPr>
        <p:scale>
          <a:sx n="118" d="100"/>
          <a:sy n="118" d="100"/>
        </p:scale>
        <p:origin x="-14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41E69-AE73-4F72-A5D4-476884295B5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906DD-9562-4DCE-8355-CE1D7A3D9E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333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906DD-9562-4DCE-8355-CE1D7A3D9E3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906DD-9562-4DCE-8355-CE1D7A3D9E3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524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34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799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070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502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489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434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083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41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452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478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A009B-3233-469D-908E-786EA40E86C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334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viamed.b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ina.ru/patsientam/zabolevanija/autoimmunnyj-tireoidi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aviamed.b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Оксана\Desktop\призентация\призентфот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67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2708920"/>
            <a:ext cx="5832648" cy="1048085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УЧРЕЖДЕНИЕ ОБРАЗОВАНИЯ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7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влэк</a:t>
            </a:r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6984776" cy="461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Регистрация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6429603" cy="489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Личный кабинет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56506"/>
            <a:ext cx="8229600" cy="44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влэк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337" y="1412776"/>
            <a:ext cx="7828623" cy="47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 fontScale="90000"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документы с собой брать?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276872"/>
            <a:ext cx="8796181" cy="31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контакты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Адрес сайта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http://aviamed.by/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есть дополнительные вопросы, куда обратиться?</a:t>
            </a:r>
          </a:p>
          <a:p>
            <a:pPr>
              <a:buNone/>
            </a:pPr>
            <a:r>
              <a:rPr lang="ru-RU" dirty="0" smtClean="0"/>
              <a:t>	По дополнительным вопросам о прохождении комиссии Вы можете обратиться к секретарю ВЛЭК по телефону </a:t>
            </a:r>
            <a:r>
              <a:rPr lang="ru-RU" b="1" dirty="0" smtClean="0"/>
              <a:t>8 (017) 361-38-62 </a:t>
            </a:r>
          </a:p>
          <a:p>
            <a:pPr>
              <a:buNone/>
            </a:pPr>
            <a:r>
              <a:rPr lang="ru-RU" b="1" dirty="0" smtClean="0"/>
              <a:t>   (Абрамян </a:t>
            </a:r>
            <a:r>
              <a:rPr lang="ru-RU" b="1" dirty="0" err="1" smtClean="0"/>
              <a:t>Арусяк</a:t>
            </a:r>
            <a:r>
              <a:rPr lang="ru-RU" b="1" dirty="0" smtClean="0"/>
              <a:t> </a:t>
            </a:r>
            <a:r>
              <a:rPr lang="ru-RU" b="1" dirty="0" err="1" smtClean="0"/>
              <a:t>Вачагановна</a:t>
            </a:r>
            <a:r>
              <a:rPr lang="ru-RU" b="1" dirty="0" smtClean="0"/>
              <a:t>).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628800"/>
            <a:ext cx="7344816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СРОКИ, </a:t>
            </a:r>
          </a:p>
          <a:p>
            <a:pPr algn="ctr"/>
            <a:r>
              <a:rPr lang="ru-RU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АДРЕС, </a:t>
            </a:r>
          </a:p>
          <a:p>
            <a:pPr algn="ctr"/>
            <a:r>
              <a:rPr lang="ru-RU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СПЕЦИАЛИСТОВ,</a:t>
            </a:r>
          </a:p>
          <a:p>
            <a:pPr algn="ctr"/>
            <a:r>
              <a:rPr lang="ru-RU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ПОСЛЕДОВАТЕЛЬНОСТЬ ПРОХОЖДЕНИЯ </a:t>
            </a:r>
            <a:endParaRPr lang="ru-RU" sz="5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Когда можно проходить </a:t>
            </a:r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влэк</a:t>
            </a:r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5600" b="1" dirty="0" smtClean="0">
                <a:solidFill>
                  <a:srgbClr val="FF0000"/>
                </a:solidFill>
              </a:rPr>
              <a:t>С какого числа можно проходить?</a:t>
            </a:r>
          </a:p>
          <a:p>
            <a:pPr algn="ctr">
              <a:buNone/>
            </a:pPr>
            <a:r>
              <a:rPr lang="ru-RU" sz="5600" b="1" dirty="0" smtClean="0"/>
              <a:t>С 01.06.2021 до конца приема документов </a:t>
            </a:r>
          </a:p>
          <a:p>
            <a:pPr algn="ctr">
              <a:buNone/>
            </a:pPr>
            <a:r>
              <a:rPr lang="ru-RU" sz="5600" b="1" dirty="0" smtClean="0"/>
              <a:t>понедельник – пятница</a:t>
            </a:r>
          </a:p>
          <a:p>
            <a:pPr algn="ctr">
              <a:buNone/>
            </a:pPr>
            <a:r>
              <a:rPr lang="ru-RU" sz="5600" b="1" dirty="0" smtClean="0"/>
              <a:t>(срок приема документов определяется </a:t>
            </a:r>
          </a:p>
          <a:p>
            <a:pPr algn="ctr">
              <a:buNone/>
            </a:pPr>
            <a:r>
              <a:rPr lang="ru-RU" sz="5600" b="1" dirty="0" smtClean="0"/>
              <a:t>Министерством образования)</a:t>
            </a:r>
          </a:p>
          <a:p>
            <a:pPr algn="ctr">
              <a:buNone/>
            </a:pPr>
            <a:endParaRPr lang="ru-RU" sz="5600" b="1" dirty="0" smtClean="0"/>
          </a:p>
          <a:p>
            <a:pPr algn="ctr">
              <a:buNone/>
            </a:pPr>
            <a:r>
              <a:rPr lang="ru-RU" sz="5600" b="1" dirty="0" smtClean="0">
                <a:solidFill>
                  <a:srgbClr val="FF0000"/>
                </a:solidFill>
              </a:rPr>
              <a:t>Время работы</a:t>
            </a:r>
          </a:p>
          <a:p>
            <a:pPr algn="ctr">
              <a:buNone/>
            </a:pPr>
            <a:r>
              <a:rPr lang="ru-RU" sz="5600" b="1" dirty="0" smtClean="0"/>
              <a:t>8.00-12.00 – регистрация на комиссию. </a:t>
            </a:r>
          </a:p>
          <a:p>
            <a:pPr algn="ctr">
              <a:buNone/>
            </a:pPr>
            <a:r>
              <a:rPr lang="ru-RU" sz="5600" b="1" dirty="0" smtClean="0"/>
              <a:t>8.00-15.00 – вынесение экспертного заключения председателем ВЛЭК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FF0000"/>
                </a:solidFill>
              </a:rPr>
              <a:t>По какому адресу?</a:t>
            </a:r>
          </a:p>
          <a:p>
            <a:pPr algn="ctr">
              <a:buNone/>
            </a:pPr>
            <a:r>
              <a:rPr lang="ru-RU" sz="5600" b="1" dirty="0" smtClean="0"/>
              <a:t>Минск ул. Воронянского 50/3</a:t>
            </a:r>
          </a:p>
          <a:p>
            <a:pPr algn="ctr">
              <a:buNone/>
            </a:pPr>
            <a:r>
              <a:rPr lang="ru-RU" sz="5600" b="1" dirty="0" smtClean="0"/>
              <a:t>кабинет 16 </a:t>
            </a:r>
          </a:p>
          <a:p>
            <a:pPr algn="ctr">
              <a:buNone/>
            </a:pPr>
            <a:endParaRPr lang="ru-RU" sz="5600" b="1" dirty="0" smtClean="0"/>
          </a:p>
          <a:p>
            <a:pPr algn="ctr">
              <a:buNone/>
            </a:pPr>
            <a:r>
              <a:rPr lang="ru-RU" sz="5600" b="1" dirty="0" smtClean="0"/>
              <a:t>Врачи-эксперты работают в 2 смены </a:t>
            </a:r>
          </a:p>
          <a:p>
            <a:pPr algn="ctr">
              <a:buNone/>
            </a:pPr>
            <a:r>
              <a:rPr lang="ru-RU" sz="5600" b="1" dirty="0" smtClean="0"/>
              <a:t>1 </a:t>
            </a:r>
            <a:r>
              <a:rPr lang="ru-RU" sz="5600" b="1" smtClean="0"/>
              <a:t>смена 8.00-14.00</a:t>
            </a:r>
            <a:endParaRPr lang="ru-RU" sz="5600" b="1" dirty="0" smtClean="0"/>
          </a:p>
          <a:p>
            <a:pPr algn="ctr">
              <a:buNone/>
            </a:pPr>
            <a:r>
              <a:rPr lang="ru-RU" sz="5600" b="1" dirty="0" smtClean="0"/>
              <a:t>2 смена 14.00-20.00</a:t>
            </a:r>
          </a:p>
          <a:p>
            <a:pPr algn="ctr">
              <a:buNone/>
            </a:pPr>
            <a:r>
              <a:rPr lang="ru-RU" sz="5600" b="1" dirty="0" smtClean="0"/>
              <a:t>(время работы конкретных специалистов можно уточнить в регистратуре по тел. 8017 270 26 30)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FF0000"/>
                </a:solidFill>
              </a:rPr>
              <a:t>По какому адресу?</a:t>
            </a:r>
          </a:p>
          <a:p>
            <a:pPr algn="ctr">
              <a:buNone/>
            </a:pPr>
            <a:r>
              <a:rPr lang="ru-RU" sz="5600" b="1" dirty="0" smtClean="0"/>
              <a:t>г. Минск ул. Короткевича 7а</a:t>
            </a:r>
          </a:p>
          <a:p>
            <a:pPr algn="ctr">
              <a:buNone/>
            </a:pPr>
            <a:endParaRPr lang="ru-RU" sz="5600" dirty="0" smtClean="0"/>
          </a:p>
          <a:p>
            <a:pPr algn="ctr">
              <a:buNone/>
            </a:pPr>
            <a:r>
              <a:rPr lang="ru-RU" sz="5600" b="1" dirty="0" smtClean="0">
                <a:solidFill>
                  <a:srgbClr val="FF0000"/>
                </a:solidFill>
              </a:rPr>
              <a:t>Нужно ли отдельно записываться?</a:t>
            </a:r>
          </a:p>
          <a:p>
            <a:pPr algn="ctr">
              <a:buNone/>
            </a:pPr>
            <a:r>
              <a:rPr lang="ru-RU" sz="5600" b="1" dirty="0" smtClean="0"/>
              <a:t>Нет</a:t>
            </a:r>
          </a:p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с собой брать?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Что, кроме документов, необходимо с собой брать на медосмотр? 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Полотенце / пеленка (для кардиограммы / для прохождения гинеколога)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Гинекологический набор (для девочек)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Баночка для мочи (</a:t>
            </a:r>
            <a:r>
              <a:rPr lang="ru-RU" b="1" u="sng" dirty="0" smtClean="0"/>
              <a:t>ИЗ АПТЕКИ</a:t>
            </a:r>
            <a:r>
              <a:rPr lang="ru-RU" b="1" dirty="0" smtClean="0"/>
              <a:t>)</a:t>
            </a:r>
          </a:p>
          <a:p>
            <a:pPr marL="514350" indent="-514350">
              <a:buAutoNum type="arabicPeriod" startAt="4"/>
            </a:pPr>
            <a:r>
              <a:rPr lang="ru-RU" b="1" dirty="0" smtClean="0"/>
              <a:t>Удобная одежда (возможно спортивная, которую можно быстро снять / надеть)</a:t>
            </a:r>
          </a:p>
          <a:p>
            <a:pPr marL="514350" indent="-514350"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514350" indent="-51435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Приходить натощак?</a:t>
            </a:r>
          </a:p>
          <a:p>
            <a:pPr marL="514350" indent="-514350" algn="ctr">
              <a:buNone/>
            </a:pPr>
            <a:r>
              <a:rPr lang="ru-RU" b="1" dirty="0" smtClean="0"/>
              <a:t>Да </a:t>
            </a:r>
          </a:p>
          <a:p>
            <a:pPr marL="514350" indent="-514350" algn="ctr">
              <a:buNone/>
            </a:pPr>
            <a:r>
              <a:rPr lang="ru-RU" b="1" dirty="0" smtClean="0"/>
              <a:t>(необходимо для сдачи анализов)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Обязательно ли соблюдение масочного режима?</a:t>
            </a:r>
          </a:p>
          <a:p>
            <a:pPr algn="ctr">
              <a:buNone/>
            </a:pPr>
            <a:r>
              <a:rPr lang="ru-RU" b="1" dirty="0" smtClean="0"/>
              <a:t>Да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12713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СРОКи</a:t>
            </a:r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прохождения </a:t>
            </a:r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влэк</a:t>
            </a:r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40769"/>
            <a:ext cx="8219256" cy="478539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я не уверен, что смогу пройти ВЛЭК, я могу попробовать пройти его раньше?</a:t>
            </a:r>
          </a:p>
          <a:p>
            <a:pPr algn="ctr">
              <a:buNone/>
            </a:pPr>
            <a:r>
              <a:rPr lang="ru-RU" b="1" dirty="0" smtClean="0"/>
              <a:t>В этом нет особого смысла, так как:</a:t>
            </a:r>
          </a:p>
          <a:p>
            <a:pPr algn="just"/>
            <a:r>
              <a:rPr lang="ru-RU" b="1" dirty="0" smtClean="0"/>
              <a:t>Вам не дадут его полностью пройти (не пройдете всех специалистов), не все исследования будут действительны на момент поступления</a:t>
            </a:r>
          </a:p>
          <a:p>
            <a:r>
              <a:rPr lang="ru-RU" b="1" dirty="0" smtClean="0"/>
              <a:t>Придется дважды проходить и, соответственно, оплачивать ДВАЖДЫ одни и те же исследования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Что делать, если сомневаюсь, исходя из какого-либо диагноза?</a:t>
            </a:r>
          </a:p>
          <a:p>
            <a:pPr algn="ctr">
              <a:buNone/>
            </a:pPr>
            <a:r>
              <a:rPr lang="ru-RU" b="1" dirty="0" smtClean="0"/>
              <a:t>Если есть какие-то вопросы, касающиеся здоровья, то необходимо обращаться к секретарю ВЛЭК за консультацией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Прошел ВЛЭК в этом году, но не поступил, смогу ли я воспользоваться заключением в следующей приемной кампании?</a:t>
            </a:r>
          </a:p>
          <a:p>
            <a:pPr algn="ctr">
              <a:buNone/>
            </a:pPr>
            <a:r>
              <a:rPr lang="ru-RU" b="1" dirty="0" smtClean="0"/>
              <a:t>НЕТ</a:t>
            </a:r>
          </a:p>
          <a:p>
            <a:pPr algn="ctr">
              <a:buNone/>
            </a:pPr>
            <a:r>
              <a:rPr lang="ru-RU" b="1" dirty="0" smtClean="0"/>
              <a:t>На следующий год не действует</a:t>
            </a:r>
            <a:endParaRPr lang="ru-RU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276872"/>
            <a:ext cx="73448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НОРМАТИВНЫЕ ДОКУМЕНТЫ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Куда ехать?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7416824" cy="529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прохождения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76490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Сколько времени занимает вся процедура медосмотра?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Я справлюсь за один день?</a:t>
            </a:r>
          </a:p>
          <a:p>
            <a:pPr algn="ctr">
              <a:buNone/>
            </a:pPr>
            <a:r>
              <a:rPr lang="ru-RU" b="1" dirty="0" smtClean="0"/>
              <a:t>Вся процедура занимает 2-3 дня, </a:t>
            </a:r>
          </a:p>
          <a:p>
            <a:pPr algn="ctr">
              <a:buNone/>
            </a:pPr>
            <a:r>
              <a:rPr lang="ru-RU" b="1" dirty="0" smtClean="0"/>
              <a:t>при условии, что абитуриент здоров и не требуются дополнительные исследования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ПСИХОЛОГА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Можно ли заранее как-то к психологу подготовиться?</a:t>
            </a:r>
          </a:p>
          <a:p>
            <a:pPr algn="ctr">
              <a:buNone/>
            </a:pPr>
            <a:r>
              <a:rPr lang="ru-RU" b="1" dirty="0" smtClean="0"/>
              <a:t>Психологическое и психофизиологическое обследование занимает примерно </a:t>
            </a:r>
          </a:p>
          <a:p>
            <a:pPr algn="ctr">
              <a:buNone/>
            </a:pPr>
            <a:r>
              <a:rPr lang="ru-RU" b="1" dirty="0" smtClean="0"/>
              <a:t>2ч.30 мин – 3 часа</a:t>
            </a:r>
          </a:p>
          <a:p>
            <a:pPr algn="ctr">
              <a:buNone/>
            </a:pPr>
            <a:r>
              <a:rPr lang="ru-RU" b="1" dirty="0" smtClean="0"/>
              <a:t> и состоит из собеседования и, в основном, компьютерного тестирования. </a:t>
            </a:r>
          </a:p>
          <a:p>
            <a:pPr algn="ctr">
              <a:buNone/>
            </a:pPr>
            <a:r>
              <a:rPr lang="ru-RU" b="1" dirty="0" smtClean="0"/>
              <a:t>Если офтальмолог счёл нужным закапать глаза, чтобы расширить зрачки, лучше прийти на проф.осмотр в медицинскую службу гражданской авиации в другой день или накануне посещения офтальмолога.</a:t>
            </a:r>
          </a:p>
          <a:p>
            <a:pPr algn="ctr">
              <a:buNone/>
            </a:pPr>
            <a:r>
              <a:rPr lang="ru-RU" b="1" dirty="0" smtClean="0"/>
              <a:t>Рекомендуется накануне выспаться, быть в хорошем рабочем тонусе </a:t>
            </a: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специалисты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1196752"/>
            <a:ext cx="8229600" cy="46085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Каких специалистов нужно пройти при прохождении ВЛЭК?</a:t>
            </a:r>
          </a:p>
          <a:p>
            <a:pPr marL="514350" indent="-514350" algn="just">
              <a:buNone/>
            </a:pPr>
            <a:r>
              <a:rPr lang="ru-RU" sz="1600" b="1" dirty="0" smtClean="0"/>
              <a:t>1. Регистрация (предоставляются все документы по перечню + </a:t>
            </a:r>
            <a:r>
              <a:rPr lang="ru-RU" sz="1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«Медицинская справка о состоянии здоровья» формы 1 здр/у-10 + </a:t>
            </a:r>
            <a:r>
              <a:rPr lang="ru-RU" sz="1600" b="1" dirty="0" smtClean="0"/>
              <a:t>дополнительно справка от гинеколога по месту жительства (для девочек)</a:t>
            </a:r>
          </a:p>
          <a:p>
            <a:pPr marL="514350" indent="-514350" algn="just">
              <a:buNone/>
            </a:pPr>
            <a:r>
              <a:rPr lang="ru-RU" sz="1600" b="1" dirty="0" smtClean="0"/>
              <a:t>2. Анализы: общий анализ крови, общий анализ мочи, глюкоза крови, биохимический анализ крови (по показаниям)</a:t>
            </a:r>
          </a:p>
          <a:p>
            <a:pPr marL="514350" indent="-514350" algn="just">
              <a:buNone/>
            </a:pPr>
            <a:r>
              <a:rPr lang="ru-RU" sz="1600" b="1" dirty="0" smtClean="0"/>
              <a:t>3. Кардиограмма</a:t>
            </a:r>
          </a:p>
          <a:p>
            <a:pPr marL="514350" indent="-514350" algn="just">
              <a:buNone/>
            </a:pPr>
            <a:r>
              <a:rPr lang="ru-RU" sz="1600" b="1" dirty="0" smtClean="0"/>
              <a:t>4. Офтальмолог</a:t>
            </a:r>
          </a:p>
          <a:p>
            <a:pPr algn="just">
              <a:buNone/>
            </a:pPr>
            <a:r>
              <a:rPr lang="ru-RU" sz="1600" b="1" dirty="0" smtClean="0"/>
              <a:t>5. ЛОР</a:t>
            </a:r>
          </a:p>
          <a:p>
            <a:pPr algn="just">
              <a:buNone/>
            </a:pPr>
            <a:r>
              <a:rPr lang="ru-RU" sz="1600" b="1" dirty="0" smtClean="0"/>
              <a:t>6. Хирург</a:t>
            </a:r>
          </a:p>
          <a:p>
            <a:pPr algn="just">
              <a:buNone/>
            </a:pPr>
            <a:r>
              <a:rPr lang="ru-RU" sz="1600" b="1" dirty="0" smtClean="0"/>
              <a:t>7. Невролог</a:t>
            </a:r>
          </a:p>
          <a:p>
            <a:pPr algn="just">
              <a:buNone/>
            </a:pPr>
            <a:r>
              <a:rPr lang="ru-RU" sz="1600" b="1" dirty="0" smtClean="0"/>
              <a:t>8. Стоматолог</a:t>
            </a:r>
          </a:p>
          <a:p>
            <a:pPr algn="just">
              <a:buNone/>
            </a:pPr>
            <a:r>
              <a:rPr lang="ru-RU" sz="1600" b="1" dirty="0" smtClean="0"/>
              <a:t>9. Гинеколог  (для девочек) </a:t>
            </a:r>
          </a:p>
          <a:p>
            <a:pPr algn="just">
              <a:buNone/>
            </a:pPr>
            <a:r>
              <a:rPr lang="ru-RU" sz="1600" b="1" dirty="0" smtClean="0"/>
              <a:t>10. Терапевт</a:t>
            </a:r>
          </a:p>
          <a:p>
            <a:pPr algn="just">
              <a:buNone/>
            </a:pPr>
            <a:r>
              <a:rPr lang="ru-RU" sz="1600" b="1" dirty="0" smtClean="0"/>
              <a:t>11. </a:t>
            </a:r>
            <a:r>
              <a:rPr lang="ru-RU" sz="1600" b="1" dirty="0" err="1" smtClean="0"/>
              <a:t>Психотест</a:t>
            </a:r>
            <a:endParaRPr lang="ru-RU" sz="1600" b="1" dirty="0" smtClean="0"/>
          </a:p>
          <a:p>
            <a:pPr algn="just">
              <a:buNone/>
            </a:pPr>
            <a:r>
              <a:rPr lang="ru-RU" sz="1600" b="1" dirty="0" smtClean="0"/>
              <a:t>12. Заключение по экспертной комиссии выносит Председатель  ВЛЭК (заключение получаете в тот же день, когда Председатель вынес свое решение)</a:t>
            </a:r>
            <a:endParaRPr lang="ru-RU" sz="16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77215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девочек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Проходят ли девочки гинеколога или достаточно привезти выписку из поликлиники по месту жительства?</a:t>
            </a:r>
          </a:p>
          <a:p>
            <a:pPr algn="ctr">
              <a:buNone/>
            </a:pPr>
            <a:r>
              <a:rPr lang="ru-RU" b="1" dirty="0" smtClean="0"/>
              <a:t>Да, проходят, но обязательно предоставляют</a:t>
            </a:r>
          </a:p>
          <a:p>
            <a:pPr algn="ctr">
              <a:buNone/>
            </a:pPr>
            <a:r>
              <a:rPr lang="ru-RU" b="1" dirty="0" smtClean="0"/>
              <a:t>результат осмотра (выписку) от гинеколога по месту жительства</a:t>
            </a:r>
            <a:endParaRPr lang="ru-RU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последовательность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305293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Сначала проходить медицинское освидетельствование, а только потом профессионально-психологическое, или разницы нет?</a:t>
            </a:r>
          </a:p>
          <a:p>
            <a:pPr algn="ctr">
              <a:buNone/>
            </a:pPr>
            <a:r>
              <a:rPr lang="ru-RU" b="1" dirty="0" smtClean="0"/>
              <a:t>Разницы нет,</a:t>
            </a:r>
          </a:p>
          <a:p>
            <a:pPr algn="ctr">
              <a:buNone/>
            </a:pPr>
            <a:r>
              <a:rPr lang="ru-RU" b="1" dirty="0" smtClean="0"/>
              <a:t> при условии, что офтальмолога и психолога проходят в РАЗНЫЕ дни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часто проходят медосмотр курсанты?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 процессе обучения курсанты всех специальностей проходят медосмотр?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Как часто?</a:t>
            </a:r>
          </a:p>
          <a:p>
            <a:pPr algn="ctr">
              <a:buNone/>
            </a:pPr>
            <a:r>
              <a:rPr lang="ru-RU" b="1" dirty="0" smtClean="0"/>
              <a:t>Пилоты – 1 раз в год, остальные – 1 раз в 2 года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Что делать, если к выпускному курсу здоровье ухудшится? Меня не возьмут в авиацию?</a:t>
            </a:r>
          </a:p>
          <a:p>
            <a:pPr algn="ctr">
              <a:buNone/>
            </a:pPr>
            <a:r>
              <a:rPr lang="ru-RU" b="1" dirty="0" smtClean="0"/>
              <a:t>Риск снижения здоровья существует для любой отрасли, не только в авиации.</a:t>
            </a:r>
          </a:p>
          <a:p>
            <a:pPr algn="ctr">
              <a:buNone/>
            </a:pPr>
            <a:r>
              <a:rPr lang="ru-RU" b="1" dirty="0" smtClean="0"/>
              <a:t>При трудоустройстве критерий оценки здоровья ниже.</a:t>
            </a:r>
          </a:p>
          <a:p>
            <a:pPr algn="ctr">
              <a:buNone/>
            </a:pPr>
            <a:r>
              <a:rPr lang="ru-RU" b="1" dirty="0" smtClean="0"/>
              <a:t> </a:t>
            </a:r>
          </a:p>
          <a:p>
            <a:pPr algn="ctr">
              <a:buNone/>
            </a:pPr>
            <a:r>
              <a:rPr lang="ru-RU" b="1" dirty="0" smtClean="0"/>
              <a:t>Данный вопрос будет рассматриваться в индивидуальном порядке</a:t>
            </a:r>
            <a:endParaRPr lang="ru-RU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08920"/>
            <a:ext cx="73448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ДОКУМЕНТЫ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Справка и выписка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Где брать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(по месту регистрации или по месту жительства)?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80772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Требования к документам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Есть ли особые требования к предоставляемым медицинским документам? </a:t>
            </a:r>
          </a:p>
          <a:p>
            <a:pPr algn="ctr">
              <a:buNone/>
            </a:pPr>
            <a:r>
              <a:rPr lang="ru-RU" b="1" dirty="0" smtClean="0"/>
              <a:t>Принимаются исключительно </a:t>
            </a:r>
            <a:r>
              <a:rPr lang="ru-RU" b="1" u="sng" dirty="0" smtClean="0">
                <a:solidFill>
                  <a:srgbClr val="0070C0"/>
                </a:solidFill>
              </a:rPr>
              <a:t>ОРИГИНАЛЫ </a:t>
            </a:r>
            <a:r>
              <a:rPr lang="ru-RU" b="1" dirty="0" smtClean="0"/>
              <a:t>медицинских документов.</a:t>
            </a:r>
          </a:p>
          <a:p>
            <a:pPr algn="ctr">
              <a:buNone/>
            </a:pPr>
            <a:r>
              <a:rPr lang="ru-RU" b="1" u="sng" dirty="0" smtClean="0"/>
              <a:t>Обязательно</a:t>
            </a:r>
            <a:r>
              <a:rPr lang="ru-RU" b="1" dirty="0" smtClean="0"/>
              <a:t> проверяйте наличие углового штампа медицинского учреждения, печати, подписи, ФИО врача, который выдает заключение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Указ № 80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В соответствии с п. 5 Правил приема лиц для получения высшего образования I ступени и среднего специального образования, утвержденных </a:t>
            </a:r>
            <a:r>
              <a:rPr lang="ru-RU" b="1" dirty="0" smtClean="0"/>
              <a:t>Указом Президента Республики Беларусь от 07 февраля 2006 года № 80 «О правилах приема лиц для получения высшего образования I ступени и среднего специального образования»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Сроки действия предоставляемых медицинских документов</a:t>
            </a:r>
            <a:endParaRPr lang="ru-RU" sz="18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Срок действия:</a:t>
            </a:r>
          </a:p>
          <a:p>
            <a:pPr algn="just"/>
            <a:r>
              <a:rPr lang="ru-RU" dirty="0" smtClean="0"/>
              <a:t> инструментальных методов исследования (УЗИ, рентгенограммы придаточных пазух носа, электроэнцефалограммы) — </a:t>
            </a:r>
            <a:r>
              <a:rPr lang="ru-RU" dirty="0" smtClean="0">
                <a:solidFill>
                  <a:srgbClr val="FF0000"/>
                </a:solidFill>
              </a:rPr>
              <a:t>30 дней</a:t>
            </a:r>
            <a:r>
              <a:rPr lang="ru-RU" dirty="0" smtClean="0"/>
              <a:t>, </a:t>
            </a:r>
          </a:p>
          <a:p>
            <a:pPr algn="just"/>
            <a:r>
              <a:rPr lang="ru-RU" dirty="0" smtClean="0"/>
              <a:t>справок из психоневрологического и наркологического диспансеров — </a:t>
            </a:r>
            <a:r>
              <a:rPr lang="ru-RU" dirty="0" smtClean="0">
                <a:solidFill>
                  <a:srgbClr val="FF0000"/>
                </a:solidFill>
              </a:rPr>
              <a:t>45 дней</a:t>
            </a:r>
            <a:r>
              <a:rPr lang="ru-RU" dirty="0" smtClean="0"/>
              <a:t>, </a:t>
            </a:r>
          </a:p>
          <a:p>
            <a:pPr algn="just"/>
            <a:r>
              <a:rPr lang="ru-RU" dirty="0" smtClean="0"/>
              <a:t>из кожно-венерологического диспансера — </a:t>
            </a:r>
            <a:r>
              <a:rPr lang="ru-RU" dirty="0" smtClean="0">
                <a:solidFill>
                  <a:srgbClr val="FF0000"/>
                </a:solidFill>
              </a:rPr>
              <a:t>45 дней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результатов исследований на RW, ВИЧ, маркеры вирусных гепатитов В и С — </a:t>
            </a:r>
            <a:r>
              <a:rPr lang="ru-RU" dirty="0" smtClean="0">
                <a:solidFill>
                  <a:srgbClr val="FF0000"/>
                </a:solidFill>
              </a:rPr>
              <a:t>30 дней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 флюорография — </a:t>
            </a:r>
            <a:r>
              <a:rPr lang="ru-RU" dirty="0" smtClean="0">
                <a:solidFill>
                  <a:srgbClr val="FF0000"/>
                </a:solidFill>
              </a:rPr>
              <a:t>полгода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Частные клиники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Можно ли проходить исследование для сбора пакета документов в частных клиниках?</a:t>
            </a:r>
          </a:p>
          <a:p>
            <a:pPr algn="ctr">
              <a:buNone/>
            </a:pPr>
            <a:r>
              <a:rPr lang="ru-RU" b="1" dirty="0" smtClean="0"/>
              <a:t>Можно.</a:t>
            </a:r>
          </a:p>
          <a:p>
            <a:pPr algn="ctr">
              <a:buNone/>
            </a:pPr>
            <a:r>
              <a:rPr lang="ru-RU" b="1" dirty="0" smtClean="0"/>
              <a:t>Обязательно проверяйте наличие углового штампа медицинского учреждения, печати, подписи, ФИО врача, который выдает заключение</a:t>
            </a:r>
            <a:endParaRPr lang="ru-RU" dirty="0" smtClean="0"/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не хватает документов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не хватает каких-нибудь исследований (забыл, не успел пройти, нет возможности пройти в своем населенном пункте), можно ли сделать их на месте?</a:t>
            </a:r>
          </a:p>
          <a:p>
            <a:pPr algn="ctr">
              <a:buNone/>
            </a:pPr>
            <a:r>
              <a:rPr lang="ru-RU" b="1" dirty="0" smtClean="0"/>
              <a:t>НЕТ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ДОПОЛНИТЕЛЬНЫЕ ИССЛЕДОВАНИЯ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в поликлинике по месту жительства не делают дополнительные исследования, которые нужны для </a:t>
            </a:r>
            <a:r>
              <a:rPr lang="ru-RU" b="1" dirty="0" err="1" smtClean="0">
                <a:solidFill>
                  <a:srgbClr val="FF0000"/>
                </a:solidFill>
              </a:rPr>
              <a:t>профосмотра</a:t>
            </a:r>
            <a:r>
              <a:rPr lang="ru-RU" b="1" dirty="0" smtClean="0">
                <a:solidFill>
                  <a:srgbClr val="FF0000"/>
                </a:solidFill>
              </a:rPr>
              <a:t> бесплатно, правы ли они?</a:t>
            </a:r>
          </a:p>
          <a:p>
            <a:pPr algn="ctr">
              <a:buNone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Да, правы. </a:t>
            </a:r>
          </a:p>
          <a:p>
            <a:pPr algn="ctr">
              <a:buNone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Дополнительные исследования проводятся на платной основе в соответствии с действующими прейскурантами цен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661248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492896"/>
            <a:ext cx="73448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НАПРАВЛЕНИЕ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Нужно ли брать направление на прохождение ВЛЭК из приемной комиссии учреждения образования «Белорусская государственная академия авиации»?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НЕТ. Направления брать не нужно</a:t>
            </a:r>
            <a:endParaRPr lang="ru-RU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Снимок пазух носа не делают без направления. Даёт ли ВЛЭК направление?</a:t>
            </a:r>
          </a:p>
          <a:p>
            <a:pPr algn="ctr">
              <a:buNone/>
            </a:pPr>
            <a:r>
              <a:rPr lang="ru-RU" b="1" dirty="0" smtClean="0"/>
              <a:t>Да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Где его получить?</a:t>
            </a:r>
          </a:p>
          <a:p>
            <a:pPr algn="ctr">
              <a:buNone/>
            </a:pPr>
            <a:r>
              <a:rPr lang="ru-RU" b="1" dirty="0" smtClean="0"/>
              <a:t>г. Минск, ул. Воронянского 50/3</a:t>
            </a:r>
          </a:p>
          <a:p>
            <a:pPr algn="ctr">
              <a:buNone/>
            </a:pPr>
            <a:r>
              <a:rPr lang="ru-RU" b="1" dirty="0" err="1" smtClean="0"/>
              <a:t>каб</a:t>
            </a:r>
            <a:r>
              <a:rPr lang="ru-RU" b="1" dirty="0" smtClean="0"/>
              <a:t>. 15а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492896"/>
            <a:ext cx="7344816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НЕСОВЕРШЕННОЛЕТНИХ</a:t>
            </a:r>
            <a:endParaRPr lang="ru-RU" sz="5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еще не в 11-м классе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</a:t>
            </a:r>
            <a:r>
              <a:rPr lang="ru-RU" b="1" dirty="0" smtClean="0">
                <a:solidFill>
                  <a:srgbClr val="FF0000"/>
                </a:solidFill>
              </a:rPr>
              <a:t>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еще в 10 (9-м классе), могу ли я сейчас пройти медкомиссию, чтобы потом быть уверенным в том, что «пройду» и уже готовиться к поступлению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ru-RU" b="1" dirty="0" smtClean="0"/>
              <a:t>1. Проходить можно, но не раньше сентября.</a:t>
            </a:r>
          </a:p>
          <a:p>
            <a:pPr algn="just">
              <a:buNone/>
            </a:pPr>
            <a:r>
              <a:rPr lang="ru-RU" b="1" dirty="0" smtClean="0"/>
              <a:t>2. Результат медкомиссии не будет действителен на момент поступления.</a:t>
            </a:r>
          </a:p>
          <a:p>
            <a:pPr algn="just">
              <a:buNone/>
            </a:pPr>
            <a:r>
              <a:rPr lang="ru-RU" b="1" dirty="0" smtClean="0"/>
              <a:t>3. Придется </a:t>
            </a:r>
            <a:r>
              <a:rPr lang="ru-RU" b="1" dirty="0" smtClean="0"/>
              <a:t>дважды проходить и, соответственно, оплачивать ДВАЖДЫ одни и те же </a:t>
            </a:r>
            <a:r>
              <a:rPr lang="ru-RU" b="1" dirty="0" smtClean="0"/>
              <a:t>исследования.</a:t>
            </a:r>
            <a:endParaRPr lang="ru-RU" b="1" dirty="0" smtClean="0"/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Флюорографию делают только с 18 лет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мне нет 18 лет, а флюорографию делают только с 18 лет, что делать?</a:t>
            </a:r>
          </a:p>
          <a:p>
            <a:pPr algn="ctr">
              <a:buNone/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Флюорогра́фия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органов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грудной клетки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проводится несовершеннолетним с письменного согласия родителей в медицинском учреждении по месту жительства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Указ № 80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   П.5: В конкурсе на получение высшего образования по специальностям (специализациям) для гражданской авиации имеют право участвовать лица, прошедшие профессиональный отбор, в том числе медицинское освидетельствование, профессиональное собеседование и дополнительные испытания в порядке, устанавливаемом Министерством транспорта и коммуникаций по согласованию с Министерством образования и Министерством здравоохранения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абитуриент несовершеннолетний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(до 18 лет),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обязательно ли присутствие родителей?</a:t>
            </a:r>
          </a:p>
          <a:p>
            <a:pPr algn="ctr">
              <a:buNone/>
            </a:pPr>
            <a:r>
              <a:rPr lang="ru-RU" b="1" dirty="0" smtClean="0"/>
              <a:t>При написании заявления на профессиональный отбор и медицинское освидетельствование присутствие родителей (или законных представителей) ОБЯЗАТЕЛЬНО</a:t>
            </a:r>
          </a:p>
          <a:p>
            <a:pPr algn="ctr">
              <a:buNone/>
            </a:pPr>
            <a:r>
              <a:rPr lang="ru-RU" b="1" u="sng" dirty="0" smtClean="0"/>
              <a:t>с собой родителям необходимо иметь паспорт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661248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20448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Родители могут / должны присутствовать при </a:t>
            </a:r>
            <a:r>
              <a:rPr lang="ru-RU" b="1" dirty="0" err="1" smtClean="0">
                <a:solidFill>
                  <a:srgbClr val="FF0000"/>
                </a:solidFill>
              </a:rPr>
              <a:t>профосмотре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</a:p>
          <a:p>
            <a:pPr algn="ctr">
              <a:buNone/>
            </a:pPr>
            <a:r>
              <a:rPr lang="ru-RU" b="1" dirty="0" smtClean="0"/>
              <a:t>Не должны, но могут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 fontScale="90000"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бабушек / дедушек 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457200" y="1600200"/>
            <a:ext cx="8229600" cy="385951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400" b="1" dirty="0" smtClean="0">
                <a:ln w="11430"/>
                <a:solidFill>
                  <a:srgbClr val="FF0000"/>
                </a:solidFill>
              </a:rPr>
              <a:t>Является ли бабушка или иные близкие родственники законными представителями абитуриента</a:t>
            </a: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? –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400" b="1" dirty="0" smtClean="0">
                <a:ln w="11430"/>
              </a:rPr>
              <a:t>Согласно</a:t>
            </a:r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1430"/>
              </a:rPr>
              <a:t>Кодексу Республики Беларусь «Об образовании», законными представителями несовершеннолетних являются их родители, усыновители (</a:t>
            </a:r>
            <a:r>
              <a:rPr lang="ru-RU" sz="2400" b="1" dirty="0" err="1" smtClean="0">
                <a:ln w="11430"/>
              </a:rPr>
              <a:t>удочерители</a:t>
            </a:r>
            <a:r>
              <a:rPr lang="ru-RU" sz="2400" b="1" dirty="0" smtClean="0">
                <a:ln w="11430"/>
              </a:rPr>
              <a:t>), опекуны, попечители. На основании вышеизложенного, бабушка или иные близкие родственники не являются законными представителями абитуриента, если у них нет доверенности, заверенной нотариально или уполномоченным должностным лицом.</a:t>
            </a:r>
            <a:endParaRPr lang="ru-RU" sz="2400" b="1" dirty="0">
              <a:ln w="1143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диспансер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12777"/>
            <a:ext cx="8291264" cy="471338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Для прохождения ВЛЭК нужна справка из психоневрологического диспансера. Если я несовершеннолетний, где мне ее брать: во взрослом или в детском?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/>
              <a:t>Для прохождения ВЛЭК нужны справки из психоневрологического и наркологического диспансеров по месту регистрации, а не по месту проживания.</a:t>
            </a:r>
          </a:p>
          <a:p>
            <a:pPr algn="ctr">
              <a:buNone/>
            </a:pPr>
            <a:r>
              <a:rPr lang="ru-RU" b="1" dirty="0" smtClean="0"/>
              <a:t> В г. Минск несовершеннолетние берут справки в Городском клиническом детском психиатрическом диспансере </a:t>
            </a:r>
          </a:p>
          <a:p>
            <a:pPr algn="ctr">
              <a:buNone/>
            </a:pPr>
            <a:r>
              <a:rPr lang="ru-RU" b="1" dirty="0" smtClean="0"/>
              <a:t>(адреса: ул. Я. Лучины, 6-1н, тел. +375 17 3208871 и </a:t>
            </a:r>
          </a:p>
          <a:p>
            <a:pPr algn="ctr">
              <a:buNone/>
            </a:pPr>
            <a:r>
              <a:rPr lang="ru-RU" b="1" dirty="0" smtClean="0"/>
              <a:t>ул. Одинцова, 63 корп.2, тел. +375 17 3973715).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В других городах и населённых пунктах Республики Беларусь – обращаться во взрослые психоневрологические и наркологические диспансеры и кабинеты.</a:t>
            </a:r>
            <a:endParaRPr lang="ru-RU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492896"/>
            <a:ext cx="7344816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ПРОТИВОПОКАЗАНИЯ</a:t>
            </a:r>
            <a:endParaRPr lang="ru-RU" sz="5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противопоказания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Какие есть противопоказания для поступления?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Если есть группа инвалидности, то можно даже не пробовать проходить медосмотр?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У меня плоскостопие / проблемы со зрением / сахарный диабет / если я негоден в армию/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и т.д.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Я пройду?</a:t>
            </a:r>
          </a:p>
          <a:p>
            <a:pPr algn="ctr">
              <a:buNone/>
            </a:pPr>
            <a:r>
              <a:rPr lang="ru-RU" b="1" dirty="0" smtClean="0"/>
              <a:t>По подобным вопросам необходимо обращаться ИНДИВИДУАЛЬНО к секретарю ВЛЭК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55976" y="404664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зрение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я планирую быть пилотом / диспетчером, можно ли делать лазерную коррекцию зрения?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Пилот</a:t>
            </a:r>
            <a:r>
              <a:rPr lang="ru-RU" b="1" dirty="0" smtClean="0"/>
              <a:t> – нет. Лица, перенесшие </a:t>
            </a:r>
            <a:r>
              <a:rPr lang="ru-RU" b="1" dirty="0" err="1" smtClean="0"/>
              <a:t>кераторефракционные</a:t>
            </a:r>
            <a:r>
              <a:rPr lang="ru-RU" b="1" dirty="0" smtClean="0"/>
              <a:t> операции, признаются негодными к обучению по летным специальностям.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Диспетчер УВД</a:t>
            </a:r>
            <a:r>
              <a:rPr lang="ru-RU" b="1" dirty="0" smtClean="0"/>
              <a:t> – можно, при условии, что до операции степень аметропии не превышала 3,5 Д и при отсутствии изменений на глазном дне. К прохождению экспертной комиссии можно будет приступить не ранее чем через 1 месяц после операции.</a:t>
            </a:r>
          </a:p>
          <a:p>
            <a:pPr algn="ctr">
              <a:buNone/>
            </a:pPr>
            <a:r>
              <a:rPr lang="ru-RU" b="1" dirty="0" smtClean="0"/>
              <a:t>До коррекции желательно пройти консультацию офтальмолога ВЛЭК.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носишь очки / линзы приходить в них?</a:t>
            </a:r>
            <a:r>
              <a:rPr lang="ru-RU" b="1" dirty="0" smtClean="0"/>
              <a:t> </a:t>
            </a:r>
          </a:p>
          <a:p>
            <a:pPr algn="ctr">
              <a:buNone/>
            </a:pPr>
            <a:r>
              <a:rPr lang="ru-RU" b="1" dirty="0" smtClean="0"/>
              <a:t>Линзы снимают накануне за сутки.  </a:t>
            </a:r>
          </a:p>
          <a:p>
            <a:pPr algn="ctr">
              <a:buNone/>
            </a:pPr>
            <a:r>
              <a:rPr lang="ru-RU" b="1" dirty="0" smtClean="0"/>
              <a:t>Очки берут с собой.</a:t>
            </a:r>
          </a:p>
          <a:p>
            <a:pPr algn="ctr">
              <a:buNone/>
            </a:pPr>
            <a:r>
              <a:rPr lang="ru-RU" b="1" dirty="0" smtClean="0"/>
              <a:t> (НЕОБХОДИМО ИМЕТЬ выписку осмотра офтальмолога с указанием отклонений по рефракции и остроте зрения)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661248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55976" y="404664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Есть нюансы по здоровью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55576" y="141277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есть нюансы по здоровью, необходимо пройти </a:t>
            </a:r>
            <a:r>
              <a:rPr lang="ru-RU" b="1" dirty="0" err="1" smtClean="0">
                <a:solidFill>
                  <a:srgbClr val="FF0000"/>
                </a:solidFill>
              </a:rPr>
              <a:t>узкопрофильного</a:t>
            </a:r>
            <a:r>
              <a:rPr lang="ru-RU" b="1" dirty="0" smtClean="0">
                <a:solidFill>
                  <a:srgbClr val="FF0000"/>
                </a:solidFill>
              </a:rPr>
              <a:t> специалиста по месту жительства и принести заключение на медицинский осмотр.</a:t>
            </a:r>
          </a:p>
          <a:p>
            <a:pPr algn="just">
              <a:buNone/>
            </a:pPr>
            <a:r>
              <a:rPr lang="ru-RU" b="1" dirty="0" smtClean="0"/>
              <a:t>Пример 1: </a:t>
            </a:r>
            <a:r>
              <a:rPr lang="ru-RU" dirty="0" smtClean="0"/>
              <a:t>Осмотр терапевта: «ПМК </a:t>
            </a:r>
            <a:r>
              <a:rPr lang="en-US" dirty="0" smtClean="0"/>
              <a:t>I</a:t>
            </a:r>
            <a:r>
              <a:rPr lang="ru-RU" dirty="0" smtClean="0"/>
              <a:t> степени (3,2 мм)» </a:t>
            </a:r>
            <a:r>
              <a:rPr lang="ru-RU" b="1" dirty="0" smtClean="0"/>
              <a:t>- ПРИ СЕБЕ ИМЕТЬ: </a:t>
            </a:r>
            <a:r>
              <a:rPr lang="ru-RU" dirty="0" smtClean="0"/>
              <a:t>УЗИ сердца, ЭКГ, (давность не более 1 месяца)</a:t>
            </a:r>
          </a:p>
          <a:p>
            <a:pPr algn="just">
              <a:buNone/>
            </a:pPr>
            <a:r>
              <a:rPr lang="ru-RU" b="1" dirty="0" smtClean="0"/>
              <a:t>Пример 2: </a:t>
            </a:r>
            <a:r>
              <a:rPr lang="ru-RU" dirty="0" smtClean="0"/>
              <a:t>Аутоиммунный </a:t>
            </a:r>
            <a:r>
              <a:rPr lang="ru-RU" dirty="0" err="1" smtClean="0"/>
              <a:t>тиреоидит</a:t>
            </a:r>
            <a:r>
              <a:rPr lang="ru-RU" dirty="0" smtClean="0"/>
              <a:t>, </a:t>
            </a:r>
            <a:r>
              <a:rPr lang="ru-RU" dirty="0" err="1" smtClean="0"/>
              <a:t>эутиреоз</a:t>
            </a:r>
            <a:r>
              <a:rPr lang="ru-RU" dirty="0" smtClean="0"/>
              <a:t>; Узел / киста щитовидной железы; Гипотиреоз; Гипоплазия щитовидной железы</a:t>
            </a:r>
            <a:endParaRPr lang="ru-RU" u="sng" dirty="0" smtClean="0">
              <a:hlinkClick r:id="rId3"/>
            </a:endParaRPr>
          </a:p>
          <a:p>
            <a:pPr algn="just">
              <a:buNone/>
            </a:pPr>
            <a:r>
              <a:rPr lang="ru-RU" b="1" dirty="0" smtClean="0"/>
              <a:t>ПРИ СЕБЕ ИМЕТЬ: </a:t>
            </a:r>
            <a:r>
              <a:rPr lang="ru-RU" dirty="0" smtClean="0"/>
              <a:t>результат анализов основных гормонов щитовидной железы, УЗИ щитовидной железы, консультация эндокринолога</a:t>
            </a:r>
          </a:p>
          <a:p>
            <a:pPr algn="just">
              <a:buNone/>
            </a:pPr>
            <a:r>
              <a:rPr lang="ru-RU" b="1" dirty="0" smtClean="0"/>
              <a:t>Пример 3: </a:t>
            </a:r>
            <a:r>
              <a:rPr lang="ru-RU" dirty="0" smtClean="0"/>
              <a:t>Осмотр стоматолога: «Нуждается в санации» (это подразумевает то, что вам необходимо пролечить зубы) – вы </a:t>
            </a:r>
            <a:r>
              <a:rPr lang="ru-RU" b="1" u="sng" dirty="0" smtClean="0">
                <a:solidFill>
                  <a:srgbClr val="FF0000"/>
                </a:solidFill>
              </a:rPr>
              <a:t>НЕ сможете</a:t>
            </a:r>
            <a:r>
              <a:rPr lang="ru-RU" dirty="0" smtClean="0"/>
              <a:t> пройти медицинскую комиссию, пока зубы не будут залечены.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7215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Рост / вес / возраст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6413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Есть ли ограничения по росту / весу / возрасту для специальности «Летная эксплуатация воздушных судов гражданской авиации»?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ОГРАНИЧЕНИЯ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Рост – </a:t>
            </a:r>
            <a:r>
              <a:rPr lang="ru-RU" b="1" dirty="0" smtClean="0"/>
              <a:t>менее 160 см и более 190 см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Вес – </a:t>
            </a:r>
            <a:r>
              <a:rPr lang="ru-RU" b="1" dirty="0" smtClean="0"/>
              <a:t>индекс массы тела ниже 18,5 и массой тела более 90 кг.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Возраст – </a:t>
            </a:r>
            <a:r>
              <a:rPr lang="ru-RU" b="1" dirty="0" smtClean="0"/>
              <a:t>Нет, ограничений нет</a:t>
            </a:r>
          </a:p>
          <a:p>
            <a:pPr algn="just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Тату / </a:t>
            </a:r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пирсинг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Есть ли ограничения по тату / </a:t>
            </a:r>
            <a:r>
              <a:rPr lang="ru-RU" b="1" dirty="0" err="1" smtClean="0">
                <a:solidFill>
                  <a:srgbClr val="FF0000"/>
                </a:solidFill>
              </a:rPr>
              <a:t>пирсингу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Татуировки:</a:t>
            </a:r>
            <a:r>
              <a:rPr lang="ru-RU" b="1" dirty="0" smtClean="0"/>
              <a:t> не могут быть на открытых частях тела, выходящих за пределы формы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0070C0"/>
                </a:solidFill>
              </a:rPr>
              <a:t>Пирсинг</a:t>
            </a:r>
            <a:r>
              <a:rPr lang="ru-RU" b="1" dirty="0" smtClean="0">
                <a:solidFill>
                  <a:srgbClr val="0070C0"/>
                </a:solidFill>
              </a:rPr>
              <a:t>: </a:t>
            </a:r>
            <a:r>
              <a:rPr lang="ru-RU" b="1" dirty="0" smtClean="0"/>
              <a:t>придется снять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Тоннель, </a:t>
            </a:r>
            <a:r>
              <a:rPr lang="ru-RU" b="1" dirty="0" err="1" smtClean="0">
                <a:solidFill>
                  <a:srgbClr val="0070C0"/>
                </a:solidFill>
              </a:rPr>
              <a:t>плаг</a:t>
            </a:r>
            <a:r>
              <a:rPr lang="ru-RU" b="1" dirty="0" smtClean="0">
                <a:solidFill>
                  <a:srgbClr val="0070C0"/>
                </a:solidFill>
              </a:rPr>
              <a:t>: </a:t>
            </a:r>
            <a:r>
              <a:rPr lang="ru-RU" b="1" dirty="0" smtClean="0"/>
              <a:t>категорически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/>
              <a:t>нельзя, расценивается как неправильная анатомическая форма, которая может привести к последствиям</a:t>
            </a:r>
            <a:endParaRPr lang="ru-RU" b="1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Порядок приема в </a:t>
            </a:r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бгаа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2723" y="1600200"/>
            <a:ext cx="4738554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492896"/>
            <a:ext cx="73448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СТОИМОСТЬ 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ОПЛАТУ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стоимость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Сколько стоит пройти медицинское освидетельствование?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Ориентировочная стоимость 150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бел.руб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для поступающих на специальности:</a:t>
            </a:r>
          </a:p>
          <a:p>
            <a:pPr algn="just"/>
            <a:r>
              <a:rPr lang="ru-RU" b="1" dirty="0" smtClean="0"/>
              <a:t>Организация движения и обеспечение полетов на воздушном транспорте (организация воздушного движения)</a:t>
            </a:r>
          </a:p>
          <a:p>
            <a:pPr algn="just"/>
            <a:r>
              <a:rPr lang="ru-RU" b="1" dirty="0" smtClean="0"/>
              <a:t>Летная эксплуатация воздушных судов гражданской авиации</a:t>
            </a:r>
          </a:p>
          <a:p>
            <a:pPr algn="just"/>
            <a:r>
              <a:rPr lang="ru-RU" b="1" dirty="0" smtClean="0"/>
              <a:t>Техническая эксплуатация беспилотных авиационных комплексов</a:t>
            </a:r>
          </a:p>
          <a:p>
            <a:pPr algn="just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Ориентировочная стоимость 50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бел.руб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для поступающих на специальности:</a:t>
            </a:r>
          </a:p>
          <a:p>
            <a:pPr algn="just"/>
            <a:r>
              <a:rPr lang="ru-RU" b="1" dirty="0" smtClean="0"/>
              <a:t> Техническая эксплуатация авиационного оборудования (приборное и </a:t>
            </a:r>
            <a:r>
              <a:rPr lang="ru-RU" b="1" dirty="0" err="1" smtClean="0"/>
              <a:t>электросветотехническое</a:t>
            </a:r>
            <a:r>
              <a:rPr lang="ru-RU" b="1" dirty="0" smtClean="0"/>
              <a:t> оборудование)</a:t>
            </a:r>
          </a:p>
          <a:p>
            <a:pPr algn="just"/>
            <a:r>
              <a:rPr lang="ru-RU" b="1" dirty="0" smtClean="0"/>
              <a:t>Техническая эксплуатация авиационного оборудования (радиоэлектронное оборудование)</a:t>
            </a:r>
          </a:p>
          <a:p>
            <a:pPr algn="just"/>
            <a:r>
              <a:rPr lang="ru-RU" b="1" dirty="0" smtClean="0"/>
              <a:t>Техническая эксплуатация воздушных судов и двигателей</a:t>
            </a:r>
          </a:p>
          <a:p>
            <a:pPr algn="ctr">
              <a:buNone/>
            </a:pPr>
            <a:endParaRPr lang="ru-RU" b="1" dirty="0" smtClean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стоимость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Стоимость одинакова для мальчиков и для девочек?</a:t>
            </a:r>
          </a:p>
          <a:p>
            <a:pPr algn="ctr">
              <a:buNone/>
            </a:pPr>
            <a:r>
              <a:rPr lang="ru-RU" b="1" dirty="0" smtClean="0"/>
              <a:t>Для девочек стоимость выше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Нужно ли будет платить, если скажут, что не годен?</a:t>
            </a:r>
          </a:p>
          <a:p>
            <a:pPr algn="ctr">
              <a:buNone/>
            </a:pPr>
            <a:r>
              <a:rPr lang="ru-RU" b="1" dirty="0" smtClean="0"/>
              <a:t>Да, только за осмотр тех специалистов, которых успел пройти</a:t>
            </a:r>
            <a:endParaRPr lang="ru-RU" b="1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оплата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Алгоритм оплаты</a:t>
            </a:r>
          </a:p>
          <a:p>
            <a:pPr marL="514350" indent="-514350" algn="just">
              <a:buAutoNum type="arabicPeriod"/>
            </a:pPr>
            <a:r>
              <a:rPr lang="ru-RU" b="1" dirty="0" smtClean="0"/>
              <a:t>Заполняете заявление, г. Минск ул. Воронянского 50/3, кабинет 16 </a:t>
            </a:r>
          </a:p>
          <a:p>
            <a:pPr marL="514350" indent="-514350" algn="just">
              <a:buAutoNum type="arabicPeriod"/>
            </a:pPr>
            <a:r>
              <a:rPr lang="ru-RU" b="1" dirty="0" smtClean="0"/>
              <a:t>При заполнении заявления ОБЯЗАТЕЛЬНО указываете на какую (или какие) специальности будете претендовать</a:t>
            </a:r>
          </a:p>
          <a:p>
            <a:pPr marL="514350" indent="-514350" algn="just">
              <a:buAutoNum type="arabicPeriod"/>
            </a:pPr>
            <a:r>
              <a:rPr lang="ru-RU" b="1" dirty="0" smtClean="0"/>
              <a:t>Проходите медосмотр (в соответствии с «бегунком», где указаны кабинеты и специалисты).</a:t>
            </a:r>
          </a:p>
          <a:p>
            <a:pPr marL="514350" indent="-514350" algn="just">
              <a:buAutoNum type="arabicPeriod"/>
            </a:pPr>
            <a:r>
              <a:rPr lang="ru-RU" b="1" dirty="0" smtClean="0"/>
              <a:t>Возвращаетесь в кабинет 16 и, в соответствии с прейскурантом цен, получаете окончательную сумму к оплате.</a:t>
            </a:r>
          </a:p>
          <a:p>
            <a:pPr marL="514350" indent="-514350" algn="just">
              <a:buAutoNum type="arabicPeriod"/>
            </a:pPr>
            <a:r>
              <a:rPr lang="ru-RU" b="1" dirty="0" smtClean="0"/>
              <a:t>Идете в регистратуру, г. Минск, ул. Короткевича, 7а, и оплачиваете по безналичному расчету или производите оплату по </a:t>
            </a:r>
            <a:r>
              <a:rPr lang="ru-RU" b="1" dirty="0" err="1" smtClean="0"/>
              <a:t>интернет-банкингу</a:t>
            </a:r>
            <a:r>
              <a:rPr lang="ru-RU" b="1" dirty="0" smtClean="0"/>
              <a:t>.</a:t>
            </a:r>
          </a:p>
          <a:p>
            <a:pPr marL="514350" indent="-514350" algn="just">
              <a:buAutoNum type="arabicPeriod"/>
            </a:pPr>
            <a:r>
              <a:rPr lang="ru-RU" b="1" dirty="0" smtClean="0"/>
              <a:t>Оплатить в системе ЕРИП </a:t>
            </a:r>
            <a:r>
              <a:rPr lang="ru-RU" b="1" dirty="0" smtClean="0">
                <a:solidFill>
                  <a:srgbClr val="FF0000"/>
                </a:solidFill>
              </a:rPr>
              <a:t>нельзя</a:t>
            </a: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Интернет-банкинг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903" y="1341438"/>
            <a:ext cx="805842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Интернет-банкинг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641"/>
            <a:ext cx="8229600" cy="437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Интернет-банкинг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60507"/>
            <a:ext cx="8229600" cy="440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Интернет-банкинг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73448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Интернет-банкинг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99" y="1600200"/>
            <a:ext cx="77046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Интернет-банкинг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30019"/>
            <a:ext cx="8229600" cy="166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 fontScale="90000"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особенности приема в БГАА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7153038" cy="390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Интернет-банкинг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23304"/>
            <a:ext cx="5347692" cy="573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Интернет-банкинг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7044" y="1400272"/>
            <a:ext cx="7091340" cy="505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492896"/>
            <a:ext cx="73448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«ЕСЛИ НЕ ПРОШЕЛ»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Куда я смогу пройти?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я «не прошел» по здоровью «на пилота» или на «диспетчера», я пройду на другие специальности?</a:t>
            </a:r>
          </a:p>
          <a:p>
            <a:pPr algn="ctr">
              <a:buNone/>
            </a:pPr>
            <a:r>
              <a:rPr lang="ru-RU" b="1" dirty="0" smtClean="0"/>
              <a:t>Да, если не будет противопоказаний для КОНКРЕТНОЙ специальности</a:t>
            </a:r>
            <a:endParaRPr lang="ru-RU" b="1" dirty="0" smtClean="0"/>
          </a:p>
          <a:p>
            <a:pPr algn="ctr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29021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 r="50" b="1916"/>
          <a:stretch>
            <a:fillRect/>
          </a:stretch>
        </p:blipFill>
        <p:spPr bwMode="auto">
          <a:xfrm>
            <a:off x="1316594" y="1124744"/>
            <a:ext cx="591970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Зачем нужно 4 ЦТ?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справка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Подходит ли заключение ВЛЭК для поступления в другие учреждения высшего образования / силовые УВО?</a:t>
            </a:r>
          </a:p>
          <a:p>
            <a:pPr algn="ctr">
              <a:buNone/>
            </a:pPr>
            <a:r>
              <a:rPr lang="ru-RU" b="1" dirty="0" smtClean="0"/>
              <a:t>Нет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я планирую (как запасной вариант) поступление в другой ВУЗ, мне отдадут </a:t>
            </a:r>
            <a:r>
              <a:rPr lang="ru-RU" b="1" u="sng" dirty="0" smtClean="0">
                <a:solidFill>
                  <a:srgbClr val="FF0000"/>
                </a:solidFill>
              </a:rPr>
              <a:t>ВСЕ</a:t>
            </a:r>
            <a:r>
              <a:rPr lang="ru-RU" b="1" dirty="0" smtClean="0">
                <a:solidFill>
                  <a:srgbClr val="FF0000"/>
                </a:solidFill>
              </a:rPr>
              <a:t> мои справки, если я не пройду?</a:t>
            </a:r>
          </a:p>
          <a:p>
            <a:pPr algn="ctr">
              <a:buNone/>
            </a:pPr>
            <a:r>
              <a:rPr lang="ru-RU" b="1" dirty="0" smtClean="0"/>
              <a:t>Нет, справки не отдадут. Вам заранее стоит побеспокоиться о дубликате.</a:t>
            </a: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делать дальше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Что будет, если не пройду? Что дальше делать?</a:t>
            </a:r>
          </a:p>
          <a:p>
            <a:pPr algn="ctr">
              <a:buNone/>
            </a:pPr>
            <a:r>
              <a:rPr lang="ru-RU" b="1" dirty="0" smtClean="0"/>
              <a:t>Если не прошел </a:t>
            </a:r>
            <a:r>
              <a:rPr lang="ru-RU" b="1" dirty="0" smtClean="0">
                <a:solidFill>
                  <a:srgbClr val="FF0000"/>
                </a:solidFill>
              </a:rPr>
              <a:t>на одном из этапов (не годен), либо решил приостановить комиссию</a:t>
            </a:r>
            <a:r>
              <a:rPr lang="ru-RU" b="1" dirty="0" smtClean="0"/>
              <a:t>, то необходимо вернуться к секретарю с пакетом документов, для того, чтобы оплатить комиссию и забрать НЕКОТОРЫЕ справки </a:t>
            </a:r>
          </a:p>
          <a:p>
            <a:pPr algn="ctr">
              <a:buNone/>
            </a:pPr>
            <a:r>
              <a:rPr lang="ru-RU" b="1" dirty="0" smtClean="0"/>
              <a:t>(уточнять у секретаря ВЛЭК, какие именно)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контакты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Адрес сайта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http://aviamed.by/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есть дополнительные вопросы, куда обратиться?</a:t>
            </a:r>
          </a:p>
          <a:p>
            <a:pPr>
              <a:buNone/>
            </a:pPr>
            <a:r>
              <a:rPr lang="ru-RU" dirty="0" smtClean="0"/>
              <a:t>	По дополнительным вопросам о прохождении комиссии Вы можете обратиться к секретарю ВЛЭК по телефону </a:t>
            </a:r>
            <a:r>
              <a:rPr lang="ru-RU" b="1" dirty="0" smtClean="0"/>
              <a:t>8 (017) 361-38-62 </a:t>
            </a:r>
          </a:p>
          <a:p>
            <a:pPr>
              <a:buNone/>
            </a:pPr>
            <a:r>
              <a:rPr lang="ru-RU" b="1" dirty="0" smtClean="0"/>
              <a:t>   (Абрамян </a:t>
            </a:r>
            <a:r>
              <a:rPr lang="ru-RU" b="1" dirty="0" err="1" smtClean="0"/>
              <a:t>Арусяк</a:t>
            </a:r>
            <a:r>
              <a:rPr lang="ru-RU" b="1" dirty="0" smtClean="0"/>
              <a:t> </a:t>
            </a:r>
            <a:r>
              <a:rPr lang="ru-RU" b="1" dirty="0" err="1" smtClean="0"/>
              <a:t>Вачагановна</a:t>
            </a:r>
            <a:r>
              <a:rPr lang="ru-RU" b="1" dirty="0" smtClean="0"/>
              <a:t>).</a:t>
            </a:r>
            <a:endParaRPr lang="ru-RU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772816"/>
            <a:ext cx="734481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МЕДОСМОТР ПРИ ПОСТУПЛЕНИИ НА  ЗАОЧНУЮ ФОРМУ ОБУЧЕНИЯ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 fontScale="90000"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особенности приема в БГАА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6748" y="1268760"/>
            <a:ext cx="5507157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 fontScale="90000"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 на заочную форму обучения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8388424" cy="19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 fontScale="90000"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 на заочную форму обучения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8229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484784"/>
            <a:ext cx="7344816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МЕДОСМОТР ПРИ ПОСТУПЛЕНИИ НА  ОТДЕЛЕНИЕ СРЕДНЕГО СПЕЦИАЛЬНОГО ОБРАЗОВАНИЯ</a:t>
            </a:r>
            <a:endParaRPr lang="ru-RU" sz="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 на  отделение среднего специального образования</a:t>
            </a:r>
            <a:endParaRPr lang="ru-RU" sz="2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Где проходить медицинский осмотр? – </a:t>
            </a: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всех специальностей медицинский осмотр проходят в поликлинике по месту жительства.</a:t>
            </a:r>
          </a:p>
          <a:p>
            <a:pPr lvl="0">
              <a:buNone/>
            </a:pP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Какая нужна справка? –  </a:t>
            </a: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«Медицинская справка о состоянии здоровья» формы 1 </a:t>
            </a:r>
            <a:r>
              <a:rPr lang="ru-RU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здр</a:t>
            </a: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/у-10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196752"/>
            <a:ext cx="7344816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ПРАВИЛЬНОСТЬ ЗАПОЛНЕНИЯ СПРАВКИ ИЗ ПОЛИКЛИНИКИ ПО МЕСТУ ЖИТЕЛЬСТВА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мед. СПРАВКИ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281089"/>
            <a:ext cx="8229600" cy="55769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правильно должна быть заполнена графа «Заключение» в медицинской справке о состоянии здоровья?</a:t>
            </a:r>
            <a:r>
              <a:rPr lang="ru-RU" sz="1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ru-RU" sz="1800" dirty="0" smtClean="0">
                <a:solidFill>
                  <a:srgbClr val="0070C0"/>
                </a:solidFill>
              </a:rPr>
              <a:t>В соответствии с Инструкцией о порядке заполнения формы 1 </a:t>
            </a:r>
            <a:r>
              <a:rPr lang="ru-RU" sz="1800" dirty="0" err="1" smtClean="0">
                <a:solidFill>
                  <a:srgbClr val="0070C0"/>
                </a:solidFill>
              </a:rPr>
              <a:t>здр</a:t>
            </a:r>
            <a:r>
              <a:rPr lang="ru-RU" sz="1800" dirty="0" smtClean="0">
                <a:solidFill>
                  <a:srgbClr val="0070C0"/>
                </a:solidFill>
              </a:rPr>
              <a:t>/у-10 «Медицинская справка о состоянии здоровья», при выдаче медицинской справки о состоянии здоровья на абитуриентов, поступающих в учреждения высшего образования, в графу «Заключение» должно быть внесено решение о допуске по состоянию здоровья к обучению</a:t>
            </a:r>
            <a:r>
              <a:rPr lang="ru-RU" sz="1800" u="sng" dirty="0" smtClean="0">
                <a:solidFill>
                  <a:srgbClr val="0070C0"/>
                </a:solidFill>
              </a:rPr>
              <a:t> </a:t>
            </a:r>
            <a:r>
              <a:rPr lang="ru-RU" sz="1800" b="1" u="sng" dirty="0" smtClean="0">
                <a:solidFill>
                  <a:srgbClr val="0070C0"/>
                </a:solidFill>
              </a:rPr>
              <a:t>по специальности</a:t>
            </a:r>
            <a:r>
              <a:rPr lang="ru-RU" sz="1800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ru-RU" sz="1800" b="1" i="1" dirty="0" smtClean="0"/>
              <a:t>✓</a:t>
            </a:r>
            <a:r>
              <a:rPr lang="ru-RU" sz="1800" i="1" dirty="0" smtClean="0"/>
              <a:t> </a:t>
            </a:r>
            <a:r>
              <a:rPr lang="ru-RU" sz="1800" i="1" dirty="0" smtClean="0">
                <a:solidFill>
                  <a:srgbClr val="00B050"/>
                </a:solidFill>
              </a:rPr>
              <a:t>Правильно: «Годен к обучению по специальности "Техническая эксплуатация воздушных судов и двигателей», </a:t>
            </a:r>
          </a:p>
          <a:p>
            <a:pPr algn="just"/>
            <a:r>
              <a:rPr lang="ru-RU" sz="1800" i="1" dirty="0" smtClean="0">
                <a:solidFill>
                  <a:srgbClr val="00B050"/>
                </a:solidFill>
              </a:rPr>
              <a:t>«Годен к обучению по специальностям: "Техническая эксплуатация воздушных судов и двигателей" и "Техническая эксплуатация авиационного оборудования"».</a:t>
            </a:r>
            <a:endParaRPr lang="ru-RU" sz="1800" dirty="0" smtClean="0">
              <a:solidFill>
                <a:srgbClr val="00B050"/>
              </a:solidFill>
            </a:endParaRPr>
          </a:p>
          <a:p>
            <a:pPr algn="just"/>
            <a:r>
              <a:rPr lang="ru-RU" sz="1800" b="1" i="1" dirty="0" smtClean="0"/>
              <a:t>×</a:t>
            </a:r>
            <a:r>
              <a:rPr lang="ru-RU" sz="1800" i="1" dirty="0" smtClean="0"/>
              <a:t> 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НЕправильно</a:t>
            </a:r>
            <a:r>
              <a:rPr lang="ru-RU" sz="1800" i="1" dirty="0" smtClean="0"/>
              <a:t>: «Годен», «Годен к обучению по специальности инженер», «Годен к обучению в БГАА», «Годен к обучению на факультете гражданской авиации», «Годен к обучению по специальностям технико-технологического профиля», «Годен к обучению по всем специальностям».</a:t>
            </a:r>
            <a:endParaRPr lang="ru-RU" sz="1800" dirty="0" smtClean="0"/>
          </a:p>
          <a:p>
            <a:pPr algn="ctr">
              <a:buNone/>
            </a:pPr>
            <a:endParaRPr lang="ru-RU" sz="4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 fontScale="90000"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ОШИБКИ В </a:t>
            </a:r>
            <a:b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мед. СПРАВКЕ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4599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делать, если в уже полученной медицинской справке нет решения о допуске по состоянию здоровья к обучению по избранной специальности? Можно ли вносить в медицинскую справку решение о допуске по состоянию здоровья к обучению по нескольким специальностям? Что делать, если в графе «Заключение» не хватает места?</a:t>
            </a:r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ru-RU" sz="1600" dirty="0" smtClean="0">
                <a:solidFill>
                  <a:srgbClr val="0070C0"/>
                </a:solidFill>
              </a:rPr>
              <a:t>В случае отсутствия в уже полученной медицинской справке решения о допуске по состоянии здоровья к обучению по избранной абитуриентом специальности необходимо обратиться в учреждение здравоохранения, выдавшее медицинскую справку, для внесения соответствующего изменения в графу «Заключение». При положительном решении внесенное изменение должно быть заверено подписью ответственного за выдачу данного документа должностного лица и соответствующей печатью.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Инструкцией о порядке заполнения формы 1 </a:t>
            </a:r>
            <a:r>
              <a:rPr lang="ru-RU" sz="1600" dirty="0" err="1" smtClean="0">
                <a:solidFill>
                  <a:srgbClr val="0070C0"/>
                </a:solidFill>
              </a:rPr>
              <a:t>здр</a:t>
            </a:r>
            <a:r>
              <a:rPr lang="ru-RU" sz="1600" dirty="0" smtClean="0">
                <a:solidFill>
                  <a:srgbClr val="0070C0"/>
                </a:solidFill>
              </a:rPr>
              <a:t>/у-10 «Медицинская справка о состоянии здоровья» не запрещено указывать в графе «Заключение» решение о допуске по состоянию здоровья к обучению по нескольким специальностям. Также инструкцией предусмотрено, что сведения, занимающие большой объем, могут располагаться на обороте медицинской справки о состоянии здоровья с заверением подписью ответственного за выдачу данного документа должностного лица и соответствующей печатью.</a:t>
            </a:r>
          </a:p>
          <a:p>
            <a:pPr algn="ctr">
              <a:buNone/>
            </a:pPr>
            <a:endParaRPr lang="ru-RU" sz="4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23928" y="188640"/>
            <a:ext cx="4536504" cy="72008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ВАС ЖДЕМ НА НАШИХ ОН-ЛАЙН БРИФИНГАХ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4" y="1484785"/>
            <a:ext cx="7233476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643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988840"/>
            <a:ext cx="7344816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САЙТ МЕДИЦИНСКОЙ СЛУЖБЫ ГРАЖДАНСКОЙ АВИАЦИИ</a:t>
            </a:r>
            <a:endParaRPr lang="ru-RU" sz="5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373216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 fontScale="90000"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Где найти информацию?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29" y="1367588"/>
            <a:ext cx="8076421" cy="450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7697</TotalTime>
  <Words>2225</Words>
  <Application>Microsoft Office PowerPoint</Application>
  <PresentationFormat>Экран (4:3)</PresentationFormat>
  <Paragraphs>302</Paragraphs>
  <Slides>77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78" baseType="lpstr">
      <vt:lpstr>Тема Office</vt:lpstr>
      <vt:lpstr>УЧРЕЖДЕНИЕ ОБРАЗОВАНИЯ</vt:lpstr>
      <vt:lpstr>Слайд 2</vt:lpstr>
      <vt:lpstr>Указ № 80</vt:lpstr>
      <vt:lpstr>Указ № 80</vt:lpstr>
      <vt:lpstr>Порядок приема в бгаа</vt:lpstr>
      <vt:lpstr>Про особенности приема в БГАА</vt:lpstr>
      <vt:lpstr>Про особенности приема в БГАА</vt:lpstr>
      <vt:lpstr>Слайд 8</vt:lpstr>
      <vt:lpstr>Где найти информацию?</vt:lpstr>
      <vt:lpstr>Что такое влэк?</vt:lpstr>
      <vt:lpstr>Регистрация</vt:lpstr>
      <vt:lpstr>Личный кабинет</vt:lpstr>
      <vt:lpstr>влэк</vt:lpstr>
      <vt:lpstr>Какие документы с собой брать?</vt:lpstr>
      <vt:lpstr>контакты</vt:lpstr>
      <vt:lpstr>Слайд 16</vt:lpstr>
      <vt:lpstr>Когда можно проходить влэк?</vt:lpstr>
      <vt:lpstr>Что с собой брать?</vt:lpstr>
      <vt:lpstr>СРОКи прохождения влэк?</vt:lpstr>
      <vt:lpstr>Куда ехать?</vt:lpstr>
      <vt:lpstr>Время прохождения</vt:lpstr>
      <vt:lpstr>ПРО ПСИХОЛОГА</vt:lpstr>
      <vt:lpstr>специалисты</vt:lpstr>
      <vt:lpstr>Про девочек</vt:lpstr>
      <vt:lpstr>последовательность</vt:lpstr>
      <vt:lpstr>Как часто проходят медосмотр курсанты?</vt:lpstr>
      <vt:lpstr>Слайд 27</vt:lpstr>
      <vt:lpstr>Справка и выписка</vt:lpstr>
      <vt:lpstr>Требования к документам</vt:lpstr>
      <vt:lpstr>Сроки действия предоставляемых медицинских документов</vt:lpstr>
      <vt:lpstr>Частные клиники</vt:lpstr>
      <vt:lpstr>Если не хватает документов</vt:lpstr>
      <vt:lpstr>ПРО ДОПОЛНИТЕЛЬНЫЕ ИССЛЕДОВАНИЯ</vt:lpstr>
      <vt:lpstr>Слайд 34</vt:lpstr>
      <vt:lpstr>направление</vt:lpstr>
      <vt:lpstr>направление</vt:lpstr>
      <vt:lpstr>Слайд 37</vt:lpstr>
      <vt:lpstr>Я еще не в 11-м классе</vt:lpstr>
      <vt:lpstr>Флюорографию делают только с 18 лет</vt:lpstr>
      <vt:lpstr>родители</vt:lpstr>
      <vt:lpstr>родители</vt:lpstr>
      <vt:lpstr>Про бабушек / дедушек </vt:lpstr>
      <vt:lpstr>диспансер</vt:lpstr>
      <vt:lpstr>Слайд 44</vt:lpstr>
      <vt:lpstr>противопоказания</vt:lpstr>
      <vt:lpstr>зрение</vt:lpstr>
      <vt:lpstr>Есть нюансы по здоровью</vt:lpstr>
      <vt:lpstr>Рост / вес / возраст</vt:lpstr>
      <vt:lpstr>Тату / пирсинг</vt:lpstr>
      <vt:lpstr>Слайд 50</vt:lpstr>
      <vt:lpstr>стоимость</vt:lpstr>
      <vt:lpstr>стоимость</vt:lpstr>
      <vt:lpstr>оплата</vt:lpstr>
      <vt:lpstr>Интернет-банкинг</vt:lpstr>
      <vt:lpstr>Интернет-банкинг</vt:lpstr>
      <vt:lpstr>Интернет-банкинг</vt:lpstr>
      <vt:lpstr>Интернет-банкинг</vt:lpstr>
      <vt:lpstr>Интернет-банкинг</vt:lpstr>
      <vt:lpstr>Интернет-банкинг</vt:lpstr>
      <vt:lpstr>Интернет-банкинг</vt:lpstr>
      <vt:lpstr>Интернет-банкинг</vt:lpstr>
      <vt:lpstr>Слайд 62</vt:lpstr>
      <vt:lpstr>Куда я смогу пройти?</vt:lpstr>
      <vt:lpstr>Слайд 64</vt:lpstr>
      <vt:lpstr>Зачем нужно 4 ЦТ?</vt:lpstr>
      <vt:lpstr>справка</vt:lpstr>
      <vt:lpstr>Что делать дальше</vt:lpstr>
      <vt:lpstr>контакты</vt:lpstr>
      <vt:lpstr>Слайд 69</vt:lpstr>
      <vt:lpstr>Поступаю на заочную форму обучения</vt:lpstr>
      <vt:lpstr>Поступаю на заочную форму обучения</vt:lpstr>
      <vt:lpstr>Слайд 72</vt:lpstr>
      <vt:lpstr>Поступаю на  отделение среднего специального образования</vt:lpstr>
      <vt:lpstr>Слайд 74</vt:lpstr>
      <vt:lpstr>Про мед. СПРАВКИ</vt:lpstr>
      <vt:lpstr>Про ОШИБКИ В  мед. СПРАВКЕ</vt:lpstr>
      <vt:lpstr>МЫ ВАС ЖДЕМ НА НАШИХ ОН-ЛАЙН БРИФИНГАХ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Litvina</cp:lastModifiedBy>
  <cp:revision>422</cp:revision>
  <cp:lastPrinted>2017-08-23T11:53:14Z</cp:lastPrinted>
  <dcterms:created xsi:type="dcterms:W3CDTF">2017-02-15T11:00:29Z</dcterms:created>
  <dcterms:modified xsi:type="dcterms:W3CDTF">2021-03-23T09:52:05Z</dcterms:modified>
</cp:coreProperties>
</file>